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8" r:id="rId1"/>
  </p:sldMasterIdLst>
  <p:notesMasterIdLst>
    <p:notesMasterId r:id="rId24"/>
  </p:notesMasterIdLst>
  <p:sldIdLst>
    <p:sldId id="256" r:id="rId2"/>
    <p:sldId id="257" r:id="rId3"/>
    <p:sldId id="259" r:id="rId4"/>
    <p:sldId id="267" r:id="rId5"/>
    <p:sldId id="268" r:id="rId6"/>
    <p:sldId id="269" r:id="rId7"/>
    <p:sldId id="270" r:id="rId8"/>
    <p:sldId id="260" r:id="rId9"/>
    <p:sldId id="278" r:id="rId10"/>
    <p:sldId id="261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62" r:id="rId19"/>
    <p:sldId id="263" r:id="rId20"/>
    <p:sldId id="264" r:id="rId21"/>
    <p:sldId id="265" r:id="rId22"/>
    <p:sldId id="26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6" autoAdjust="0"/>
    <p:restoredTop sz="94660"/>
  </p:normalViewPr>
  <p:slideViewPr>
    <p:cSldViewPr snapToGrid="0">
      <p:cViewPr varScale="1">
        <p:scale>
          <a:sx n="61" d="100"/>
          <a:sy n="61" d="100"/>
        </p:scale>
        <p:origin x="62" y="3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18.jpg>
</file>

<file path=ppt/media/image19.png>
</file>

<file path=ppt/media/image2.png>
</file>

<file path=ppt/media/image20.png>
</file>

<file path=ppt/media/image3.png>
</file>

<file path=ppt/media/image4.png>
</file>

<file path=ppt/media/image5.webp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B6057-65ED-4642-BFC1-C71B4CA3356A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7AE85E-7913-4FDC-873C-386D10EC2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170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AE85E-7913-4FDC-873C-386D10EC29E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789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B0577-A930-4FFE-ADF7-F16A1833A147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DD0B-F250-4213-BA57-E852AD5CF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504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B0577-A930-4FFE-ADF7-F16A1833A147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DD0B-F250-4213-BA57-E852AD5CF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935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B0577-A930-4FFE-ADF7-F16A1833A147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DD0B-F250-4213-BA57-E852AD5CF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6103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B0577-A930-4FFE-ADF7-F16A1833A147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DD0B-F250-4213-BA57-E852AD5CFEA1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99515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B0577-A930-4FFE-ADF7-F16A1833A147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DD0B-F250-4213-BA57-E852AD5CF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9348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B0577-A930-4FFE-ADF7-F16A1833A147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DD0B-F250-4213-BA57-E852AD5CF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6902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B0577-A930-4FFE-ADF7-F16A1833A147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DD0B-F250-4213-BA57-E852AD5CF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2963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B0577-A930-4FFE-ADF7-F16A1833A147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DD0B-F250-4213-BA57-E852AD5CF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5712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B0577-A930-4FFE-ADF7-F16A1833A147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DD0B-F250-4213-BA57-E852AD5CF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9435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6D3CB-69BB-94B3-47A3-63430A721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68F1C1-E64D-48E3-CCE1-C036F84440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FF6421-35B0-BD54-1AC6-90332D772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B0577-A930-4FFE-ADF7-F16A1833A147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BF93EC-1E24-733D-D138-89ECAFFB1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D20EC-6EA3-B372-7BB8-1807FF0F5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DD0B-F250-4213-BA57-E852AD5CF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636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B0577-A930-4FFE-ADF7-F16A1833A147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DD0B-F250-4213-BA57-E852AD5CF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394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B0577-A930-4FFE-ADF7-F16A1833A147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DD0B-F250-4213-BA57-E852AD5CF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54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B0577-A930-4FFE-ADF7-F16A1833A147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DD0B-F250-4213-BA57-E852AD5CF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063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B0577-A930-4FFE-ADF7-F16A1833A147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DD0B-F250-4213-BA57-E852AD5CF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815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B0577-A930-4FFE-ADF7-F16A1833A147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DD0B-F250-4213-BA57-E852AD5CF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459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B0577-A930-4FFE-ADF7-F16A1833A147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DD0B-F250-4213-BA57-E852AD5CF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220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B0577-A930-4FFE-ADF7-F16A1833A147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DD0B-F250-4213-BA57-E852AD5CF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488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B0577-A930-4FFE-ADF7-F16A1833A147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ADD0B-F250-4213-BA57-E852AD5CF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840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F85B0577-A930-4FFE-ADF7-F16A1833A147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48ADD0B-F250-4213-BA57-E852AD5CF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837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  <p:sldLayoutId id="2147483791" r:id="rId13"/>
    <p:sldLayoutId id="2147483792" r:id="rId14"/>
    <p:sldLayoutId id="2147483793" r:id="rId15"/>
    <p:sldLayoutId id="2147483794" r:id="rId16"/>
    <p:sldLayoutId id="2147483795" r:id="rId17"/>
    <p:sldLayoutId id="2147483796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webp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17123-8C49-4AE9-1CD3-0D52DA87F4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082218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Corporate Social Responsibility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AA2185-23E9-0A5F-03B6-41BC8B868A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230" y="3989542"/>
            <a:ext cx="9144000" cy="1655762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cap="non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Mrs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M.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Durgadevi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.,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M.C</a:t>
            </a:r>
            <a:r>
              <a:rPr lang="en-US" cap="none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om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., M.</a:t>
            </a:r>
            <a:r>
              <a:rPr lang="en-US" cap="non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Phil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., SET., NET.</a:t>
            </a:r>
          </a:p>
          <a:p>
            <a:pPr algn="l"/>
            <a:r>
              <a:rPr lang="en-US" cap="none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Assistant Professor </a:t>
            </a:r>
          </a:p>
          <a:p>
            <a:pPr algn="l"/>
            <a:r>
              <a:rPr lang="en-US" cap="none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Commerce</a:t>
            </a:r>
          </a:p>
          <a:p>
            <a:pPr algn="l"/>
            <a:r>
              <a:rPr lang="en-US" cap="none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Mahalakshmi Art &amp; Science College </a:t>
            </a:r>
            <a:r>
              <a:rPr lang="en-US" cap="none" dirty="0" err="1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Avadi</a:t>
            </a:r>
            <a:r>
              <a:rPr lang="en-US" cap="none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301261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E462387-9E66-610A-8616-5E6A8D6C7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920" y="655268"/>
            <a:ext cx="10214279" cy="574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4920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40E7D-355F-61A1-0DC5-98F9F82DA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479" y="475990"/>
            <a:ext cx="3494761" cy="1265128"/>
          </a:xfrm>
        </p:spPr>
        <p:txBody>
          <a:bodyPr/>
          <a:lstStyle/>
          <a:p>
            <a:pPr algn="ctr"/>
            <a:r>
              <a:rPr lang="en-US" sz="3200" cap="non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Transparency </a:t>
            </a:r>
          </a:p>
          <a:p>
            <a:endParaRPr lang="en-US" dirty="0"/>
          </a:p>
        </p:txBody>
      </p:sp>
      <p:pic>
        <p:nvPicPr>
          <p:cNvPr id="1026" name="Picture 2" descr="Transparency Images – Browse 1,472,292 Stock Photos, Vectors, and Video |  Adobe Stock">
            <a:extLst>
              <a:ext uri="{FF2B5EF4-FFF2-40B4-BE49-F238E27FC236}">
                <a16:creationId xmlns:a16="http://schemas.microsoft.com/office/drawing/2014/main" id="{47755B02-776B-7EAD-B386-DF7B34CFE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2154" y="1114817"/>
            <a:ext cx="7506220" cy="5004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4523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33947C-AF39-FFE0-A157-1254201577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524" y="657616"/>
            <a:ext cx="3514118" cy="1081936"/>
          </a:xfrm>
        </p:spPr>
        <p:txBody>
          <a:bodyPr/>
          <a:lstStyle/>
          <a:p>
            <a:r>
              <a:rPr lang="en-US" sz="2400" cap="none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Ethical Behavior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7A6F8D-3502-0772-65EF-35B409D89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8583" y="1434230"/>
            <a:ext cx="8824842" cy="4766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403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4F16F-41F7-DD4C-6EC6-A9CAB5A5F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272" y="914074"/>
            <a:ext cx="3177438" cy="1566079"/>
          </a:xfrm>
        </p:spPr>
        <p:txBody>
          <a:bodyPr/>
          <a:lstStyle/>
          <a:p>
            <a:r>
              <a:rPr lang="en-US" sz="2400" cap="none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Respect for Stakeholder Interests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FD91CB-8551-2FB0-C6EA-ED9646ADAF2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94" b="8859"/>
          <a:stretch/>
        </p:blipFill>
        <p:spPr>
          <a:xfrm>
            <a:off x="3759214" y="128392"/>
            <a:ext cx="8140514" cy="625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210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CBA51E-CA78-86BC-B298-4A90E8AA7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54" y="617428"/>
            <a:ext cx="4322104" cy="1240403"/>
          </a:xfrm>
        </p:spPr>
        <p:txBody>
          <a:bodyPr/>
          <a:lstStyle/>
          <a:p>
            <a:r>
              <a:rPr lang="en-US" sz="2400" cap="none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Sustainable Development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783A70-038C-281F-A20E-FD2F2CB79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65734" y="1590806"/>
            <a:ext cx="9039225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2026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9BC10-605B-A49A-A4B3-8D05D29D7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104" y="977315"/>
            <a:ext cx="5286609" cy="1353137"/>
          </a:xfrm>
        </p:spPr>
        <p:txBody>
          <a:bodyPr/>
          <a:lstStyle/>
          <a:p>
            <a:r>
              <a:rPr lang="en-US" sz="2400" cap="none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Compliance with Laws and International Laws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F0381A-4F29-D9A5-9080-F56AB7011C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8641" y="1353258"/>
            <a:ext cx="7402881" cy="493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6302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71E63-3BFE-5904-0017-9A53CECB2A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691" y="1515323"/>
            <a:ext cx="4998510" cy="1061907"/>
          </a:xfrm>
        </p:spPr>
        <p:txBody>
          <a:bodyPr/>
          <a:lstStyle/>
          <a:p>
            <a:r>
              <a:rPr lang="en-US" sz="2800" cap="none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Social Inclusion 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EA4D7C-7805-1B30-DA32-C2A693FC95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54" b="23931"/>
          <a:stretch/>
        </p:blipFill>
        <p:spPr>
          <a:xfrm>
            <a:off x="4283900" y="1177446"/>
            <a:ext cx="7415409" cy="497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4721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8CA6B-C62A-DE82-B57A-E4C437E2C6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918" y="619571"/>
            <a:ext cx="3983902" cy="1328085"/>
          </a:xfrm>
        </p:spPr>
        <p:txBody>
          <a:bodyPr/>
          <a:lstStyle/>
          <a:p>
            <a:r>
              <a:rPr lang="en-US" sz="2400" cap="none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Continuous Improvements </a:t>
            </a:r>
            <a:endParaRPr lang="en-US" sz="240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B4ACC8-9624-97C6-E4D3-84FA7DCAE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2009" y="1371295"/>
            <a:ext cx="8409139" cy="5047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0600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6426D-7742-8BB8-94A3-31F9C3A4D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268711"/>
            <a:ext cx="10364451" cy="1347147"/>
          </a:xfrm>
        </p:spPr>
        <p:txBody>
          <a:bodyPr/>
          <a:lstStyle/>
          <a:p>
            <a:r>
              <a:rPr lang="en-US" b="1" dirty="0">
                <a:solidFill>
                  <a:schemeClr val="accent5"/>
                </a:solidFill>
              </a:rPr>
              <a:t>Indian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50422-6198-4267-2051-FAFE6D358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931" y="1615858"/>
            <a:ext cx="11047956" cy="4672209"/>
          </a:xfrm>
        </p:spPr>
        <p:txBody>
          <a:bodyPr>
            <a:normAutofit/>
          </a:bodyPr>
          <a:lstStyle/>
          <a:p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Community Development Model (Focus on development of communities)</a:t>
            </a:r>
          </a:p>
          <a:p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Statutory Compliance Model (Section 135 of Indian Companies Act 2013, Spend at least two percent of their average profit on CSR activities)</a:t>
            </a:r>
          </a:p>
          <a:p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Partnership Model (Collaboration between NGO and other stakeholders)</a:t>
            </a:r>
          </a:p>
          <a:p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Inclusive Business Model (Designed model to underprivileged sections of societies)  </a:t>
            </a:r>
          </a:p>
          <a:p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Sustainable Development Model ( Long term process)</a:t>
            </a:r>
          </a:p>
          <a:p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Employee Volunteerism (Encourages employees to engaged in volunteer work)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6327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7ADD1-350C-ED7C-E82A-B9246A1AC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268712"/>
            <a:ext cx="10364451" cy="1071574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endParaRPr lang="en-US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EF57596-987C-2511-FF0D-95A54EECAE82}"/>
              </a:ext>
            </a:extLst>
          </p:cNvPr>
          <p:cNvSpPr/>
          <p:nvPr/>
        </p:nvSpPr>
        <p:spPr>
          <a:xfrm>
            <a:off x="5692949" y="757192"/>
            <a:ext cx="2540241" cy="163086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Legal </a:t>
            </a:r>
          </a:p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3EFA750-2378-8CBB-4D91-DB749B70C1E6}"/>
              </a:ext>
            </a:extLst>
          </p:cNvPr>
          <p:cNvSpPr/>
          <p:nvPr/>
        </p:nvSpPr>
        <p:spPr>
          <a:xfrm>
            <a:off x="1731814" y="3691376"/>
            <a:ext cx="2283824" cy="15815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Collaboration</a:t>
            </a:r>
          </a:p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E047E89-00BD-3241-CF03-7969873D8C3E}"/>
              </a:ext>
            </a:extLst>
          </p:cNvPr>
          <p:cNvSpPr/>
          <p:nvPr/>
        </p:nvSpPr>
        <p:spPr>
          <a:xfrm>
            <a:off x="3350870" y="954235"/>
            <a:ext cx="2342079" cy="169366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Profit Dimension</a:t>
            </a:r>
          </a:p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5028E8E-3978-5C73-4AB1-37280886E8EB}"/>
              </a:ext>
            </a:extLst>
          </p:cNvPr>
          <p:cNvSpPr/>
          <p:nvPr/>
        </p:nvSpPr>
        <p:spPr>
          <a:xfrm>
            <a:off x="1520053" y="1938498"/>
            <a:ext cx="2283824" cy="181288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Issues 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0B11786-9219-3F6D-FDE9-0BAF4E243237}"/>
              </a:ext>
            </a:extLst>
          </p:cNvPr>
          <p:cNvSpPr/>
          <p:nvPr/>
        </p:nvSpPr>
        <p:spPr>
          <a:xfrm>
            <a:off x="5574083" y="4833297"/>
            <a:ext cx="2659108" cy="175599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Voluntary Contribution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E9DBA3B-593C-FF49-373C-5DFF5A5A10BE}"/>
              </a:ext>
            </a:extLst>
          </p:cNvPr>
          <p:cNvSpPr/>
          <p:nvPr/>
        </p:nvSpPr>
        <p:spPr>
          <a:xfrm>
            <a:off x="8138921" y="4469940"/>
            <a:ext cx="2214105" cy="163086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Welfare</a:t>
            </a:r>
          </a:p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8CF9ACA-7458-8E17-A888-944F3FC6E350}"/>
              </a:ext>
            </a:extLst>
          </p:cNvPr>
          <p:cNvSpPr/>
          <p:nvPr/>
        </p:nvSpPr>
        <p:spPr>
          <a:xfrm>
            <a:off x="8141918" y="1107491"/>
            <a:ext cx="1999244" cy="18016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Moral Obligation</a:t>
            </a:r>
          </a:p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09B4293-892B-3210-3900-84AFA7E470B4}"/>
              </a:ext>
            </a:extLst>
          </p:cNvPr>
          <p:cNvSpPr/>
          <p:nvPr/>
        </p:nvSpPr>
        <p:spPr>
          <a:xfrm>
            <a:off x="8007868" y="2726154"/>
            <a:ext cx="2659119" cy="175599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 Protection</a:t>
            </a:r>
          </a:p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58A3F68-0A15-D361-FB8D-C87C50805254}"/>
              </a:ext>
            </a:extLst>
          </p:cNvPr>
          <p:cNvSpPr/>
          <p:nvPr/>
        </p:nvSpPr>
        <p:spPr>
          <a:xfrm>
            <a:off x="3350870" y="4720067"/>
            <a:ext cx="2413191" cy="16936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Protecting Human Dignity </a:t>
            </a:r>
          </a:p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6054ECD-2407-93D0-7387-4AD293AE603E}"/>
              </a:ext>
            </a:extLst>
          </p:cNvPr>
          <p:cNvSpPr/>
          <p:nvPr/>
        </p:nvSpPr>
        <p:spPr>
          <a:xfrm>
            <a:off x="3984564" y="2443448"/>
            <a:ext cx="3942596" cy="244584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Dimensions</a:t>
            </a:r>
            <a:endParaRPr lang="en-US" sz="3200" dirty="0">
              <a:solidFill>
                <a:schemeClr val="accent2">
                  <a:lumMod val="20000"/>
                  <a:lumOff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9296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60437-62D2-7C1D-FEDC-65A8388579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4" y="2592121"/>
            <a:ext cx="10364452" cy="3768801"/>
          </a:xfrm>
        </p:spPr>
        <p:txBody>
          <a:bodyPr>
            <a:normAutofit/>
          </a:bodyPr>
          <a:lstStyle/>
          <a:p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Companies commitments </a:t>
            </a:r>
          </a:p>
          <a:p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Involves business going beyond profit making to acting contribute to well being of society </a:t>
            </a:r>
          </a:p>
          <a:p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Environment engage with stakeholders </a:t>
            </a:r>
          </a:p>
          <a:p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Including employees customers communities and government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591756-E0C9-797D-5098-C9456E959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74" y="375782"/>
            <a:ext cx="8631059" cy="187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1676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60AED-329B-C1C0-4850-997699D880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305" y="1377864"/>
            <a:ext cx="10364452" cy="3620021"/>
          </a:xfrm>
        </p:spPr>
        <p:txBody>
          <a:bodyPr/>
          <a:lstStyle/>
          <a:p>
            <a:pPr marL="0" indent="0">
              <a:buNone/>
            </a:pPr>
            <a:r>
              <a:rPr lang="en-US" sz="36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CORPORATE SOCIAL REPORTING</a:t>
            </a:r>
            <a:endParaRPr lang="en-US" sz="3600" b="1" dirty="0">
              <a:solidFill>
                <a:schemeClr val="accent5"/>
              </a:solidFill>
            </a:endParaRPr>
          </a:p>
          <a:p>
            <a:pPr marL="0" indent="0" algn="just">
              <a:buNone/>
            </a:pPr>
            <a:r>
              <a:rPr lang="en-US" dirty="0"/>
              <a:t>	</a:t>
            </a:r>
            <a:r>
              <a:rPr lang="en-US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Practice of company disclosing its social environmental and economical performance of stakeholders.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8329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6CC73-C11C-F337-F233-34A6E66F2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997341"/>
          </a:xfrm>
        </p:spPr>
        <p:txBody>
          <a:bodyPr/>
          <a:lstStyle/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Objectives of social reporting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19483-8664-F4A4-3AC3-F88012DCD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5" y="1615859"/>
            <a:ext cx="10364452" cy="4175342"/>
          </a:xfrm>
        </p:spPr>
        <p:txBody>
          <a:bodyPr>
            <a:noAutofit/>
          </a:bodyPr>
          <a:lstStyle/>
          <a:p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Accountability </a:t>
            </a:r>
          </a:p>
          <a:p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Measuring and communicating impact </a:t>
            </a:r>
          </a:p>
          <a:p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Enhancing stakeholder engagement </a:t>
            </a:r>
          </a:p>
          <a:p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Compliance with regulatory requirements</a:t>
            </a:r>
          </a:p>
          <a:p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Enhancing corporate reputation and brand values</a:t>
            </a:r>
          </a:p>
          <a:p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 management </a:t>
            </a:r>
          </a:p>
          <a:p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Supporting decision making and strategy development </a:t>
            </a:r>
          </a:p>
          <a:p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Enhancing employee engagement and retention </a:t>
            </a:r>
          </a:p>
        </p:txBody>
      </p:sp>
    </p:spTree>
    <p:extLst>
      <p:ext uri="{BB962C8B-B14F-4D97-AF65-F5344CB8AC3E}">
        <p14:creationId xmlns:p14="http://schemas.microsoft.com/office/powerpoint/2010/main" val="27600738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5782B3-8A68-5A40-C9B5-D526DC37D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7836" y="952500"/>
            <a:ext cx="6739002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0616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5CF56-26A5-517E-BA8D-674C2F0EB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0651" y="683235"/>
            <a:ext cx="5182226" cy="897132"/>
          </a:xfrm>
        </p:spPr>
        <p:txBody>
          <a:bodyPr/>
          <a:lstStyle/>
          <a:p>
            <a:r>
              <a:rPr lang="en-US" b="1" dirty="0">
                <a:solidFill>
                  <a:schemeClr val="accent3"/>
                </a:solidFill>
              </a:rPr>
              <a:t>Levels</a:t>
            </a:r>
            <a:r>
              <a:rPr lang="en-US" dirty="0">
                <a:solidFill>
                  <a:schemeClr val="accent3"/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06FE97-F6DA-DD8D-DB1D-03859BFC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5" y="1815708"/>
            <a:ext cx="6000592" cy="3795952"/>
          </a:xfrm>
        </p:spPr>
        <p:txBody>
          <a:bodyPr>
            <a:normAutofit/>
          </a:bodyPr>
          <a:lstStyle/>
          <a:p>
            <a:r>
              <a:rPr lang="en-US" sz="2400" cap="non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Economic responsibility</a:t>
            </a:r>
          </a:p>
          <a:p>
            <a:pPr marL="0" indent="0">
              <a:buNone/>
            </a:pPr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(Profitability and Sustainability)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6D780B-CA36-38BC-E309-2306CE213B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4707" y="811376"/>
            <a:ext cx="5762597" cy="5737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5190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02EA1-51A8-8664-B452-C476AED2AF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787" y="1076912"/>
            <a:ext cx="5261555" cy="179154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cap="none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Legal responsibility </a:t>
            </a:r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(Compliance with National and International Laws and Regulations)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9B05D5-D311-22B4-672F-D6C47B0F8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909" y="1302381"/>
            <a:ext cx="5991304" cy="4998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629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BFD11-A714-D0DF-182D-942BF26BCF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213" y="1120916"/>
            <a:ext cx="5161348" cy="1897857"/>
          </a:xfrm>
        </p:spPr>
        <p:txBody>
          <a:bodyPr>
            <a:normAutofit/>
          </a:bodyPr>
          <a:lstStyle/>
          <a:p>
            <a:pPr algn="ctr">
              <a:buFont typeface="Wingdings" panose="05000000000000000000" pitchFamily="2" charset="2"/>
              <a:buChar char="Ø"/>
            </a:pPr>
            <a:r>
              <a:rPr lang="en-US" sz="2400" cap="none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Ethical responsibility </a:t>
            </a:r>
          </a:p>
          <a:p>
            <a:pPr marL="0" indent="0" algn="ctr">
              <a:buNone/>
            </a:pPr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(Ethical decision making and behavior that respects stakeholders interest)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161ED5-BAAA-7AA6-DCD1-2AE3215980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5691" y="1684587"/>
            <a:ext cx="6741964" cy="4879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300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B0AF5-FA54-4E33-CAD7-6F3E4B3CE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107" y="387982"/>
            <a:ext cx="7403508" cy="130303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cap="none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Philanthropic responsibility</a:t>
            </a:r>
          </a:p>
          <a:p>
            <a:pPr marL="0" indent="0">
              <a:buNone/>
            </a:pPr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(Giving back to Society through charitable actions)</a:t>
            </a:r>
          </a:p>
          <a:p>
            <a:endParaRPr lang="en-US" dirty="0"/>
          </a:p>
        </p:txBody>
      </p:sp>
      <p:pic>
        <p:nvPicPr>
          <p:cNvPr id="2050" name="Picture 2" descr="Corporate Social Responsibility: How to Secure Support - re: charity">
            <a:extLst>
              <a:ext uri="{FF2B5EF4-FFF2-40B4-BE49-F238E27FC236}">
                <a16:creationId xmlns:a16="http://schemas.microsoft.com/office/drawing/2014/main" id="{114ED4BC-E052-7101-0E08-9C150F235E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641" y="1691014"/>
            <a:ext cx="10452718" cy="4584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896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4D1234-1485-CD41-B75A-F2297252B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715" y="1214698"/>
            <a:ext cx="4835672" cy="3424107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cap="none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Environment Responsibility</a:t>
            </a:r>
          </a:p>
          <a:p>
            <a:pPr marL="0" indent="0">
              <a:buNone/>
            </a:pPr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(Keep Environment Clean)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51356D-375E-D6BB-8956-466A531FD3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4839" y="1390391"/>
            <a:ext cx="6801632" cy="4534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749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97AB9-D989-9910-D6FC-1BC568126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5"/>
                </a:solidFill>
              </a:rPr>
              <a:t>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EA6BC-1F95-A71A-B36E-813C8FEEE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5" y="2255293"/>
            <a:ext cx="10364452" cy="342410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Strategies Approach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Stakeholder Approach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Sustainable Development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Economic Approach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Statutory Approach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Ethical Approach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71A291-2C0F-5490-7879-4E74CB19A2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608" y="2061298"/>
            <a:ext cx="6903088" cy="417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5700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22E9E-46DA-3001-785C-1E1A0702A0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4333" y="1010714"/>
            <a:ext cx="6326269" cy="5251255"/>
          </a:xfrm>
        </p:spPr>
        <p:txBody>
          <a:bodyPr>
            <a:normAutofit lnSpcReduction="10000"/>
          </a:bodyPr>
          <a:lstStyle/>
          <a:p>
            <a:r>
              <a:rPr lang="en-US" sz="2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Accountability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Transparency</a:t>
            </a:r>
          </a:p>
          <a:p>
            <a:r>
              <a:rPr lang="en-US" sz="2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Ethical Behavior</a:t>
            </a:r>
          </a:p>
          <a:p>
            <a:r>
              <a:rPr lang="en-US" sz="2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Respect for Stakeholder Interests</a:t>
            </a:r>
          </a:p>
          <a:p>
            <a:r>
              <a:rPr lang="en-US" sz="2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Sustainable Development</a:t>
            </a:r>
          </a:p>
          <a:p>
            <a:r>
              <a:rPr lang="en-US" sz="2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Compliance with Laws and International Laws </a:t>
            </a:r>
          </a:p>
          <a:p>
            <a:r>
              <a:rPr lang="en-US" sz="2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Inclusion </a:t>
            </a:r>
          </a:p>
          <a:p>
            <a:r>
              <a:rPr lang="en-US" sz="2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Continuous Improvements 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16F297-DA55-011D-8320-2AABDD11D9A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806" b="5267"/>
          <a:stretch/>
        </p:blipFill>
        <p:spPr>
          <a:xfrm>
            <a:off x="370980" y="88905"/>
            <a:ext cx="5223353" cy="184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903248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274</TotalTime>
  <Words>315</Words>
  <Application>Microsoft Office PowerPoint</Application>
  <PresentationFormat>Widescreen</PresentationFormat>
  <Paragraphs>75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Times New Roman</vt:lpstr>
      <vt:lpstr>Tw Cen MT</vt:lpstr>
      <vt:lpstr>Wingdings</vt:lpstr>
      <vt:lpstr>Droplet</vt:lpstr>
      <vt:lpstr>Corporate Social Responsibility</vt:lpstr>
      <vt:lpstr>PowerPoint Presentation</vt:lpstr>
      <vt:lpstr>Levels </vt:lpstr>
      <vt:lpstr>PowerPoint Presentation</vt:lpstr>
      <vt:lpstr>PowerPoint Presentation</vt:lpstr>
      <vt:lpstr>PowerPoint Presentation</vt:lpstr>
      <vt:lpstr>PowerPoint Presentation</vt:lpstr>
      <vt:lpstr>Approaches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Indian Models</vt:lpstr>
      <vt:lpstr> </vt:lpstr>
      <vt:lpstr>PowerPoint Presentation</vt:lpstr>
      <vt:lpstr>Objectives of social reporting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amaran amar</dc:creator>
  <cp:lastModifiedBy>amaran amar</cp:lastModifiedBy>
  <cp:revision>57</cp:revision>
  <dcterms:created xsi:type="dcterms:W3CDTF">2024-09-07T13:32:36Z</dcterms:created>
  <dcterms:modified xsi:type="dcterms:W3CDTF">2024-09-09T16:55:43Z</dcterms:modified>
</cp:coreProperties>
</file>

<file path=docProps/thumbnail.jpeg>
</file>